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31"/>
  </p:notesMasterIdLst>
  <p:handoutMasterIdLst>
    <p:handoutMasterId r:id="rId32"/>
  </p:handoutMasterIdLst>
  <p:sldIdLst>
    <p:sldId id="256" r:id="rId2"/>
    <p:sldId id="303" r:id="rId3"/>
    <p:sldId id="276" r:id="rId4"/>
    <p:sldId id="277" r:id="rId5"/>
    <p:sldId id="279" r:id="rId6"/>
    <p:sldId id="280" r:id="rId7"/>
    <p:sldId id="258" r:id="rId8"/>
    <p:sldId id="278" r:id="rId9"/>
    <p:sldId id="260" r:id="rId10"/>
    <p:sldId id="294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98" r:id="rId19"/>
    <p:sldId id="296" r:id="rId20"/>
    <p:sldId id="297" r:id="rId21"/>
    <p:sldId id="300" r:id="rId22"/>
    <p:sldId id="301" r:id="rId23"/>
    <p:sldId id="288" r:id="rId24"/>
    <p:sldId id="289" r:id="rId25"/>
    <p:sldId id="290" r:id="rId26"/>
    <p:sldId id="291" r:id="rId27"/>
    <p:sldId id="292" r:id="rId28"/>
    <p:sldId id="293" r:id="rId29"/>
    <p:sldId id="302" r:id="rId30"/>
  </p:sldIdLst>
  <p:sldSz cx="9144000" cy="6858000" type="screen4x3"/>
  <p:notesSz cx="6797675" cy="992663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87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-45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102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8DBA3-2616-4024-A521-4338C01CDFDC}" type="datetimeFigureOut">
              <a:rPr lang="cs-CZ" smtClean="0"/>
              <a:t>22.4.2015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9D688-E8F8-4472-8C71-D459FCC26234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55968-FB88-491E-B71C-415889864FD0}" type="datetimeFigureOut">
              <a:rPr lang="cs-CZ" smtClean="0"/>
              <a:pPr/>
              <a:t>22.4.2015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46E18-C4A9-4255-BB42-348D762D43D5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xmlns="" val="1661189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Klepnutím lze upravit styl předlohy podnadpisů.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D97078-9267-4532-BB5E-99C81AF425C1}" type="datetimeFigureOut">
              <a:rPr lang="cs-CZ" smtClean="0"/>
              <a:t>22.4.2015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cs-CZ" smtClean="0"/>
              <a:t>Tato prezentace je spolufinancována Evropským sociálním fondem a státním rozpočtem ČR.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D97078-9267-4532-BB5E-99C81AF425C1}" type="datetimeFigureOut">
              <a:rPr lang="cs-CZ" smtClean="0"/>
              <a:t>22.4.2015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cs-CZ" smtClean="0"/>
              <a:t>Tato prezentace je spolufinancována Evropským sociálním fondem a státním rozpočtem ČR.</a:t>
            </a:r>
            <a:endParaRPr lang="cs-CZ" dirty="0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D97078-9267-4532-BB5E-99C81AF425C1}" type="datetimeFigureOut">
              <a:rPr lang="cs-CZ" smtClean="0"/>
              <a:t>22.4.2015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cs-CZ" smtClean="0"/>
              <a:t>Tato prezentace je spolufinancována Evropským sociálním fondem a státním rozpočtem ČR.</a:t>
            </a:r>
            <a:endParaRPr lang="cs-CZ" dirty="0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2A200-AB0C-4E35-A9ED-433E2A818AA8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oltrans.cz/kontak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Leaflet/Leaflet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panorama.olstavby.cz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flet/Leaflet" TargetMode="External"/><Relationship Id="rId2" Type="http://schemas.openxmlformats.org/officeDocument/2006/relationships/hyperlink" Target="http://leafletj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twitter.com/LeafletJ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eafletjs.com/plugins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ostock/d3/wiki/Geo-Projections" TargetMode="External"/><Relationship Id="rId2" Type="http://schemas.openxmlformats.org/officeDocument/2006/relationships/hyperlink" Target="http://d3j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://bl.ocks.org/mbostock/4060366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kartograph.or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jvectormap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psengine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cartod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arcgi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apbox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mapbox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box/maki" TargetMode="External"/><Relationship Id="rId2" Type="http://schemas.openxmlformats.org/officeDocument/2006/relationships/hyperlink" Target="https://github.com/mapbo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s-CZ" dirty="0" smtClean="0"/>
              <a:t>Webové služby &amp; knihovny</a:t>
            </a:r>
            <a:br>
              <a:rPr lang="cs-CZ" dirty="0" smtClean="0"/>
            </a:br>
            <a:r>
              <a:rPr lang="cs-CZ" dirty="0" smtClean="0"/>
              <a:t>pro tvorbu map</a:t>
            </a:r>
            <a:br>
              <a:rPr lang="cs-CZ" dirty="0" smtClean="0"/>
            </a:b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187624" y="4149080"/>
            <a:ext cx="6858000" cy="929655"/>
          </a:xfrm>
        </p:spPr>
        <p:txBody>
          <a:bodyPr>
            <a:normAutofit/>
          </a:bodyPr>
          <a:lstStyle/>
          <a:p>
            <a:r>
              <a:rPr lang="cs-CZ" dirty="0" smtClean="0"/>
              <a:t>22. 4. 2015, Olomouc | Ondřej Růžička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xmlns="" val="30347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Knihovny pro tvorbu webových map</a:t>
            </a:r>
            <a:endParaRPr lang="cs-CZ" dirty="0"/>
          </a:p>
        </p:txBody>
      </p:sp>
      <p:sp>
        <p:nvSpPr>
          <p:cNvPr id="5" name="Podnadpis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Technologie webových map - klient</a:t>
            </a:r>
            <a:endParaRPr lang="cs-CZ" dirty="0"/>
          </a:p>
        </p:txBody>
      </p:sp>
      <p:pic>
        <p:nvPicPr>
          <p:cNvPr id="20482" name="Picture 2" descr="http://www.w3.org/html/logo/downloads/HTML5_Logo_5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1556792"/>
            <a:ext cx="1996481" cy="1996481"/>
          </a:xfrm>
          <a:prstGeom prst="rect">
            <a:avLst/>
          </a:prstGeom>
          <a:noFill/>
        </p:spPr>
      </p:pic>
      <p:pic>
        <p:nvPicPr>
          <p:cNvPr id="20484" name="Picture 4" descr="http://jtisales.com/adobe-flash-player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3789040"/>
            <a:ext cx="1636441" cy="1636441"/>
          </a:xfrm>
          <a:prstGeom prst="rect">
            <a:avLst/>
          </a:prstGeom>
          <a:noFill/>
        </p:spPr>
      </p:pic>
      <p:pic>
        <p:nvPicPr>
          <p:cNvPr id="20486" name="Picture 6" descr="http://blog.newrelic.com/wp-content/uploads/java-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3789040"/>
            <a:ext cx="2802177" cy="1721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04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35123E-6 L -8.33333E-7 0.169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HTML5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smtClean="0"/>
              <a:t>HTML5 tvoří tyto technologie</a:t>
            </a:r>
          </a:p>
          <a:p>
            <a:pPr lvl="1"/>
            <a:r>
              <a:rPr lang="cs-CZ" dirty="0" smtClean="0"/>
              <a:t>HTML - obsah</a:t>
            </a:r>
          </a:p>
          <a:p>
            <a:pPr lvl="1"/>
            <a:r>
              <a:rPr lang="cs-CZ" dirty="0" smtClean="0"/>
              <a:t>CSS - vzhled</a:t>
            </a:r>
          </a:p>
          <a:p>
            <a:pPr lvl="1"/>
            <a:r>
              <a:rPr lang="cs-CZ" b="1" dirty="0" err="1" smtClean="0"/>
              <a:t>JavaScript</a:t>
            </a:r>
            <a:r>
              <a:rPr lang="cs-CZ" b="1" dirty="0" smtClean="0"/>
              <a:t> - interakce</a:t>
            </a:r>
          </a:p>
          <a:p>
            <a:pPr lvl="1"/>
            <a:endParaRPr lang="cs-CZ" dirty="0" smtClean="0"/>
          </a:p>
          <a:p>
            <a:r>
              <a:rPr lang="cs-CZ" dirty="0" err="1" smtClean="0"/>
              <a:t>JavaScript</a:t>
            </a:r>
            <a:r>
              <a:rPr lang="cs-CZ" dirty="0" smtClean="0"/>
              <a:t> je dominantní technologií pohánějící webové mapy (v dnešní době)</a:t>
            </a:r>
          </a:p>
          <a:p>
            <a:r>
              <a:rPr lang="cs-CZ" dirty="0" smtClean="0"/>
              <a:t>Je nejsou potřeba instalace dalších doplňků (jako třeba u </a:t>
            </a:r>
            <a:r>
              <a:rPr lang="cs-CZ" dirty="0" err="1" smtClean="0"/>
              <a:t>Flashe</a:t>
            </a:r>
            <a:r>
              <a:rPr lang="cs-CZ" dirty="0" smtClean="0"/>
              <a:t>, Javy, </a:t>
            </a:r>
            <a:r>
              <a:rPr lang="cs-CZ" dirty="0" err="1" smtClean="0"/>
              <a:t>Google</a:t>
            </a:r>
            <a:r>
              <a:rPr lang="cs-CZ" dirty="0" smtClean="0"/>
              <a:t> </a:t>
            </a:r>
            <a:r>
              <a:rPr lang="cs-CZ" dirty="0" err="1" smtClean="0"/>
              <a:t>Earth</a:t>
            </a:r>
            <a:r>
              <a:rPr lang="cs-CZ" dirty="0" smtClean="0"/>
              <a:t> </a:t>
            </a:r>
            <a:r>
              <a:rPr lang="cs-CZ" dirty="0" err="1" smtClean="0"/>
              <a:t>pluginu</a:t>
            </a:r>
            <a:r>
              <a:rPr lang="cs-CZ" dirty="0" smtClean="0"/>
              <a:t>)</a:t>
            </a:r>
          </a:p>
          <a:p>
            <a:r>
              <a:rPr lang="cs-CZ" dirty="0" smtClean="0"/>
              <a:t>Funguje i v mobilních </a:t>
            </a:r>
            <a:r>
              <a:rPr lang="cs-CZ" dirty="0" err="1" smtClean="0"/>
              <a:t>prohližečích</a:t>
            </a:r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pPr>
              <a:buNone/>
            </a:pP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JavaScript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2400" dirty="0" smtClean="0"/>
              <a:t>Objektově orientovaný skriptovací jazyk</a:t>
            </a:r>
          </a:p>
          <a:p>
            <a:r>
              <a:rPr lang="cs-CZ" sz="2400" dirty="0" smtClean="0"/>
              <a:t>Interpretem je prohlížeč</a:t>
            </a:r>
          </a:p>
          <a:p>
            <a:r>
              <a:rPr lang="cs-CZ" sz="2400" dirty="0" err="1" smtClean="0"/>
              <a:t>JavaScript</a:t>
            </a:r>
            <a:r>
              <a:rPr lang="cs-CZ" sz="2400" dirty="0" smtClean="0"/>
              <a:t> je poměrně starý, ale v posledních letech zažívá renesanci (zrychlování v prohlížečích)</a:t>
            </a:r>
          </a:p>
          <a:p>
            <a:r>
              <a:rPr lang="cs-CZ" sz="2400" dirty="0" smtClean="0"/>
              <a:t>Díky podpoře prohlížečů se dnes stará prakticky o veškerou </a:t>
            </a:r>
            <a:r>
              <a:rPr lang="cs-CZ" sz="2400" dirty="0" err="1" smtClean="0"/>
              <a:t>interaktivitu</a:t>
            </a:r>
            <a:r>
              <a:rPr lang="cs-CZ" sz="2400" dirty="0" smtClean="0"/>
              <a:t> webu, asynchronní načítání (dlaždice), </a:t>
            </a:r>
            <a:r>
              <a:rPr lang="cs-CZ" sz="2400" dirty="0" err="1" smtClean="0"/>
              <a:t>geolokace</a:t>
            </a:r>
            <a:r>
              <a:rPr lang="cs-CZ" sz="2400" dirty="0" smtClean="0"/>
              <a:t>…</a:t>
            </a:r>
          </a:p>
          <a:p>
            <a:r>
              <a:rPr lang="cs-CZ" sz="2400" b="1" dirty="0" smtClean="0"/>
              <a:t>Pokud to myslíte s webovými mapami vážně, naučte se </a:t>
            </a:r>
            <a:r>
              <a:rPr lang="cs-CZ" sz="2400" b="1" dirty="0" err="1" smtClean="0"/>
              <a:t>JavaScript</a:t>
            </a:r>
            <a:r>
              <a:rPr lang="cs-CZ" sz="2400" b="1" dirty="0" smtClean="0"/>
              <a:t>.</a:t>
            </a:r>
          </a:p>
          <a:p>
            <a:r>
              <a:rPr lang="cs-CZ" sz="2400" dirty="0" smtClean="0"/>
              <a:t>Výhodou je velká uživatelská základna, spousta příkladů a zdrojů na internetu</a:t>
            </a:r>
          </a:p>
          <a:p>
            <a:endParaRPr lang="cs-CZ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Knihovny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smtClean="0"/>
              <a:t>Knihovny (API) a nástroje naprogramované v </a:t>
            </a:r>
            <a:r>
              <a:rPr lang="cs-CZ" dirty="0" err="1" smtClean="0"/>
              <a:t>JavaScriptu</a:t>
            </a:r>
            <a:r>
              <a:rPr lang="cs-CZ" dirty="0" smtClean="0"/>
              <a:t>, pro tvorbu webových map</a:t>
            </a:r>
          </a:p>
          <a:p>
            <a:pPr>
              <a:buNone/>
            </a:pPr>
            <a:endParaRPr lang="cs-CZ" dirty="0" smtClean="0"/>
          </a:p>
          <a:p>
            <a:pPr lvl="1"/>
            <a:r>
              <a:rPr lang="cs-CZ" dirty="0" err="1" smtClean="0"/>
              <a:t>Google</a:t>
            </a:r>
            <a:r>
              <a:rPr lang="cs-CZ" dirty="0" smtClean="0"/>
              <a:t> </a:t>
            </a:r>
            <a:r>
              <a:rPr lang="cs-CZ" dirty="0" err="1" smtClean="0"/>
              <a:t>Maps</a:t>
            </a:r>
            <a:r>
              <a:rPr lang="cs-CZ" dirty="0" smtClean="0"/>
              <a:t> API</a:t>
            </a:r>
          </a:p>
          <a:p>
            <a:pPr lvl="1"/>
            <a:r>
              <a:rPr lang="cs-CZ" dirty="0" err="1" smtClean="0"/>
              <a:t>OpenLayers</a:t>
            </a:r>
            <a:endParaRPr lang="cs-CZ" dirty="0" smtClean="0"/>
          </a:p>
          <a:p>
            <a:pPr lvl="1"/>
            <a:r>
              <a:rPr lang="cs-CZ" dirty="0" err="1" smtClean="0"/>
              <a:t>Leaflet</a:t>
            </a:r>
            <a:r>
              <a:rPr lang="cs-CZ" dirty="0" smtClean="0"/>
              <a:t> / </a:t>
            </a:r>
            <a:r>
              <a:rPr lang="cs-CZ" dirty="0" err="1" smtClean="0"/>
              <a:t>Mapbox.js</a:t>
            </a:r>
            <a:endParaRPr lang="cs-CZ" dirty="0" smtClean="0"/>
          </a:p>
          <a:p>
            <a:pPr lvl="1"/>
            <a:r>
              <a:rPr lang="cs-CZ" dirty="0" smtClean="0"/>
              <a:t>Mapy.</a:t>
            </a:r>
            <a:r>
              <a:rPr lang="cs-CZ" dirty="0" err="1" smtClean="0"/>
              <a:t>cz</a:t>
            </a:r>
            <a:r>
              <a:rPr lang="cs-CZ" dirty="0" smtClean="0"/>
              <a:t> API</a:t>
            </a:r>
          </a:p>
          <a:p>
            <a:pPr lvl="1"/>
            <a:r>
              <a:rPr lang="cs-CZ" dirty="0" err="1" smtClean="0"/>
              <a:t>ArcGIS</a:t>
            </a:r>
            <a:r>
              <a:rPr lang="cs-CZ" dirty="0" smtClean="0"/>
              <a:t> API </a:t>
            </a:r>
            <a:r>
              <a:rPr lang="cs-CZ" dirty="0" err="1" smtClean="0"/>
              <a:t>for</a:t>
            </a:r>
            <a:r>
              <a:rPr lang="cs-CZ" dirty="0" smtClean="0"/>
              <a:t> </a:t>
            </a:r>
            <a:r>
              <a:rPr lang="cs-CZ" dirty="0" err="1" smtClean="0"/>
              <a:t>Javascript</a:t>
            </a:r>
            <a:endParaRPr lang="cs-CZ" dirty="0" smtClean="0"/>
          </a:p>
          <a:p>
            <a:pPr lvl="1"/>
            <a:r>
              <a:rPr lang="cs-CZ" dirty="0" smtClean="0"/>
              <a:t>Bing </a:t>
            </a:r>
            <a:r>
              <a:rPr lang="cs-CZ" dirty="0" err="1" smtClean="0"/>
              <a:t>Maps</a:t>
            </a:r>
            <a:r>
              <a:rPr lang="cs-CZ" dirty="0" smtClean="0"/>
              <a:t> API</a:t>
            </a:r>
          </a:p>
          <a:p>
            <a:pPr lvl="1"/>
            <a:r>
              <a:rPr lang="cs-CZ" dirty="0" smtClean="0"/>
              <a:t>HERE API</a:t>
            </a:r>
          </a:p>
          <a:p>
            <a:endParaRPr lang="cs-CZ" dirty="0" smtClean="0"/>
          </a:p>
          <a:p>
            <a:endParaRPr lang="cs-CZ" dirty="0"/>
          </a:p>
        </p:txBody>
      </p:sp>
      <p:sp>
        <p:nvSpPr>
          <p:cNvPr id="8" name="Zástupný symbol pro obsah 3"/>
          <p:cNvSpPr txBox="1">
            <a:spLocks/>
          </p:cNvSpPr>
          <p:nvPr/>
        </p:nvSpPr>
        <p:spPr>
          <a:xfrm>
            <a:off x="5436096" y="3068960"/>
            <a:ext cx="4032448" cy="24482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Arial" pitchFamily="34" charset="0"/>
              <a:buChar char="•"/>
              <a:tabLst/>
              <a:defRPr/>
            </a:pPr>
            <a:r>
              <a:rPr kumimoji="0" lang="cs-CZ" sz="23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D3</a:t>
            </a: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Arial" pitchFamily="34" charset="0"/>
              <a:buChar char="•"/>
              <a:tabLst/>
              <a:defRPr/>
            </a:pPr>
            <a:r>
              <a:rPr kumimoji="0" lang="cs-CZ" sz="23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Kartograph</a:t>
            </a:r>
            <a:endParaRPr kumimoji="0" lang="cs-CZ" sz="23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48640" marR="0" lvl="1" indent="-27432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ct val="76000"/>
              <a:buFont typeface="Arial" pitchFamily="34" charset="0"/>
              <a:buChar char="•"/>
              <a:tabLst/>
              <a:defRPr/>
            </a:pPr>
            <a:r>
              <a:rPr lang="cs-CZ" sz="2300" dirty="0" err="1" smtClean="0"/>
              <a:t>jVectorMaps</a:t>
            </a:r>
            <a:endParaRPr kumimoji="0" lang="cs-CZ" sz="23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cs-CZ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Char char=""/>
              <a:tabLst/>
              <a:defRPr/>
            </a:pPr>
            <a:endParaRPr kumimoji="0" lang="cs-CZ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Knihovny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cs-CZ" dirty="0" err="1" smtClean="0"/>
              <a:t>Google</a:t>
            </a:r>
            <a:r>
              <a:rPr lang="cs-CZ" dirty="0" smtClean="0"/>
              <a:t> </a:t>
            </a:r>
            <a:r>
              <a:rPr lang="cs-CZ" dirty="0" err="1" smtClean="0"/>
              <a:t>Maps</a:t>
            </a:r>
            <a:r>
              <a:rPr lang="cs-CZ" dirty="0" smtClean="0"/>
              <a:t> API</a:t>
            </a:r>
          </a:p>
          <a:p>
            <a:pPr lvl="1"/>
            <a:r>
              <a:rPr lang="cs-CZ" dirty="0" smtClean="0"/>
              <a:t>Navázané na </a:t>
            </a:r>
            <a:br>
              <a:rPr lang="cs-CZ" dirty="0" smtClean="0"/>
            </a:br>
            <a:r>
              <a:rPr lang="cs-CZ" dirty="0" smtClean="0"/>
              <a:t>mapové podklady</a:t>
            </a:r>
            <a:br>
              <a:rPr lang="cs-CZ" dirty="0" smtClean="0"/>
            </a:br>
            <a:r>
              <a:rPr lang="cs-CZ" dirty="0" err="1" smtClean="0"/>
              <a:t>Googlu</a:t>
            </a:r>
            <a:r>
              <a:rPr lang="cs-CZ" dirty="0" smtClean="0"/>
              <a:t>, ale lze použít</a:t>
            </a:r>
            <a:br>
              <a:rPr lang="cs-CZ" dirty="0" smtClean="0"/>
            </a:br>
            <a:r>
              <a:rPr lang="cs-CZ" dirty="0" smtClean="0"/>
              <a:t>i vlastní podklady</a:t>
            </a:r>
          </a:p>
          <a:p>
            <a:pPr lvl="1"/>
            <a:r>
              <a:rPr lang="cs-CZ" dirty="0" smtClean="0"/>
              <a:t>Výhoda v podpoře</a:t>
            </a:r>
            <a:br>
              <a:rPr lang="cs-CZ" dirty="0" smtClean="0"/>
            </a:br>
            <a:r>
              <a:rPr lang="cs-CZ" dirty="0" smtClean="0"/>
              <a:t>dalších </a:t>
            </a:r>
            <a:r>
              <a:rPr lang="cs-CZ" dirty="0" err="1" smtClean="0"/>
              <a:t>Google</a:t>
            </a:r>
            <a:r>
              <a:rPr lang="cs-CZ" dirty="0" smtClean="0"/>
              <a:t> služeb:</a:t>
            </a:r>
          </a:p>
          <a:p>
            <a:pPr lvl="2"/>
            <a:r>
              <a:rPr lang="cs-CZ" dirty="0" err="1" smtClean="0"/>
              <a:t>Geocoding</a:t>
            </a:r>
            <a:endParaRPr lang="cs-CZ" dirty="0" smtClean="0"/>
          </a:p>
          <a:p>
            <a:pPr lvl="2"/>
            <a:r>
              <a:rPr lang="cs-CZ" dirty="0" err="1" smtClean="0"/>
              <a:t>Streetview</a:t>
            </a:r>
            <a:r>
              <a:rPr lang="cs-CZ" dirty="0" smtClean="0"/>
              <a:t> (př. </a:t>
            </a:r>
            <a:r>
              <a:rPr lang="cs-CZ" dirty="0" smtClean="0">
                <a:hlinkClick r:id="rId2"/>
              </a:rPr>
              <a:t>http://www.</a:t>
            </a:r>
            <a:r>
              <a:rPr lang="cs-CZ" dirty="0" err="1" smtClean="0">
                <a:hlinkClick r:id="rId2"/>
              </a:rPr>
              <a:t>oltrans.cz</a:t>
            </a:r>
            <a:r>
              <a:rPr lang="cs-CZ" dirty="0" smtClean="0">
                <a:hlinkClick r:id="rId2"/>
              </a:rPr>
              <a:t>/kontakt/</a:t>
            </a:r>
            <a:r>
              <a:rPr lang="cs-CZ" dirty="0" smtClean="0"/>
              <a:t>)</a:t>
            </a:r>
          </a:p>
          <a:p>
            <a:pPr lvl="2"/>
            <a:r>
              <a:rPr lang="cs-CZ" dirty="0" err="1" smtClean="0"/>
              <a:t>Routing</a:t>
            </a:r>
            <a:endParaRPr lang="cs-CZ" dirty="0" smtClean="0"/>
          </a:p>
          <a:p>
            <a:pPr lvl="2"/>
            <a:r>
              <a:rPr lang="cs-CZ" dirty="0" smtClean="0"/>
              <a:t>Doprava</a:t>
            </a:r>
          </a:p>
          <a:p>
            <a:pPr lvl="1"/>
            <a:r>
              <a:rPr lang="cs-CZ" dirty="0" smtClean="0"/>
              <a:t>Zdarma, zpoplatněno jen pro velké projekty na základě zobrazení map (25 000 zobrazení 90 dní po sobě)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1196752"/>
            <a:ext cx="4853065" cy="257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Knihovny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err="1" smtClean="0"/>
              <a:t>OpenLayers</a:t>
            </a:r>
            <a:endParaRPr lang="cs-CZ" dirty="0" smtClean="0"/>
          </a:p>
          <a:p>
            <a:pPr lvl="1"/>
            <a:r>
              <a:rPr lang="cs-CZ" dirty="0" smtClean="0"/>
              <a:t>Verze 2 - nepoužívat</a:t>
            </a:r>
          </a:p>
          <a:p>
            <a:pPr lvl="1"/>
            <a:r>
              <a:rPr lang="cs-CZ" dirty="0" smtClean="0"/>
              <a:t>Verze 3 - používat</a:t>
            </a:r>
          </a:p>
          <a:p>
            <a:pPr lvl="1"/>
            <a:r>
              <a:rPr lang="cs-CZ" dirty="0" smtClean="0"/>
              <a:t>Velká komunita</a:t>
            </a:r>
          </a:p>
          <a:p>
            <a:pPr lvl="1"/>
            <a:r>
              <a:rPr lang="cs-CZ" dirty="0" smtClean="0"/>
              <a:t>Původně vzniklo</a:t>
            </a:r>
            <a:br>
              <a:rPr lang="cs-CZ" dirty="0" smtClean="0"/>
            </a:br>
            <a:r>
              <a:rPr lang="cs-CZ" dirty="0" smtClean="0"/>
              <a:t>k zobrazování dat OSM</a:t>
            </a:r>
          </a:p>
          <a:p>
            <a:pPr lvl="1"/>
            <a:r>
              <a:rPr lang="cs-CZ" dirty="0" smtClean="0"/>
              <a:t>Robustní nástroj, hodně možností včetně odlišných zobrazení než je </a:t>
            </a:r>
            <a:r>
              <a:rPr lang="cs-CZ" dirty="0" err="1" smtClean="0"/>
              <a:t>Mercator</a:t>
            </a:r>
            <a:r>
              <a:rPr lang="cs-CZ" dirty="0" smtClean="0"/>
              <a:t>, třeba JTSK</a:t>
            </a:r>
          </a:p>
          <a:p>
            <a:pPr lvl="1"/>
            <a:r>
              <a:rPr lang="cs-CZ" dirty="0" smtClean="0"/>
              <a:t>Podpora více formátů pro podkladové vrstvy i vektorová data</a:t>
            </a:r>
          </a:p>
          <a:p>
            <a:pPr lvl="1"/>
            <a:r>
              <a:rPr lang="cs-CZ" dirty="0" smtClean="0"/>
              <a:t>Open </a:t>
            </a:r>
            <a:r>
              <a:rPr lang="cs-CZ" dirty="0" err="1" smtClean="0"/>
              <a:t>Source</a:t>
            </a:r>
            <a:endParaRPr lang="cs-CZ" dirty="0" smtClean="0"/>
          </a:p>
          <a:p>
            <a:pPr lvl="2"/>
            <a:r>
              <a:rPr lang="cs-CZ" dirty="0" smtClean="0"/>
              <a:t>https://github.com/openlayers/openlayers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1196752"/>
            <a:ext cx="504825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Knihovny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sz="3200" dirty="0" err="1" smtClean="0"/>
              <a:t>Leaflet</a:t>
            </a:r>
            <a:endParaRPr lang="cs-CZ" sz="3200" dirty="0" smtClean="0"/>
          </a:p>
          <a:p>
            <a:pPr lvl="1"/>
            <a:r>
              <a:rPr lang="cs-CZ" dirty="0" err="1" smtClean="0"/>
              <a:t>Vladimir</a:t>
            </a:r>
            <a:r>
              <a:rPr lang="cs-CZ" dirty="0" smtClean="0"/>
              <a:t> </a:t>
            </a:r>
            <a:r>
              <a:rPr lang="cs-CZ" dirty="0" err="1" smtClean="0"/>
              <a:t>Agafongin</a:t>
            </a:r>
            <a:endParaRPr lang="cs-CZ" dirty="0" smtClean="0"/>
          </a:p>
          <a:p>
            <a:pPr lvl="2"/>
            <a:r>
              <a:rPr lang="cs-CZ" dirty="0" err="1" smtClean="0"/>
              <a:t>MapBox</a:t>
            </a:r>
            <a:endParaRPr lang="cs-CZ" dirty="0" smtClean="0"/>
          </a:p>
          <a:p>
            <a:pPr lvl="1"/>
            <a:r>
              <a:rPr lang="cs-CZ" dirty="0" smtClean="0"/>
              <a:t>Jednoduchá, rychlá,</a:t>
            </a:r>
            <a:br>
              <a:rPr lang="cs-CZ" dirty="0" smtClean="0"/>
            </a:br>
            <a:r>
              <a:rPr lang="cs-CZ" dirty="0" smtClean="0"/>
              <a:t>responzivní</a:t>
            </a:r>
          </a:p>
          <a:p>
            <a:pPr lvl="1"/>
            <a:r>
              <a:rPr lang="cs-CZ" dirty="0" smtClean="0"/>
              <a:t>Open </a:t>
            </a:r>
            <a:r>
              <a:rPr lang="cs-CZ" dirty="0" err="1" smtClean="0"/>
              <a:t>Source</a:t>
            </a:r>
            <a:endParaRPr lang="cs-CZ" dirty="0" smtClean="0"/>
          </a:p>
          <a:p>
            <a:pPr lvl="2"/>
            <a:r>
              <a:rPr lang="cs-CZ" dirty="0" smtClean="0">
                <a:hlinkClick r:id="rId2"/>
              </a:rPr>
              <a:t>https://github.com/Leaflet/Leaflet</a:t>
            </a:r>
            <a:endParaRPr lang="cs-CZ" dirty="0" smtClean="0"/>
          </a:p>
          <a:p>
            <a:pPr lvl="1"/>
            <a:endParaRPr lang="cs-CZ" dirty="0" smtClean="0"/>
          </a:p>
          <a:p>
            <a:pPr lvl="1"/>
            <a:r>
              <a:rPr lang="cs-CZ" dirty="0" smtClean="0"/>
              <a:t>Alternativa k </a:t>
            </a:r>
            <a:r>
              <a:rPr lang="cs-CZ" dirty="0" err="1" smtClean="0"/>
              <a:t>Google</a:t>
            </a:r>
            <a:r>
              <a:rPr lang="cs-CZ" dirty="0" smtClean="0"/>
              <a:t> </a:t>
            </a:r>
            <a:r>
              <a:rPr lang="cs-CZ" dirty="0" err="1" smtClean="0"/>
              <a:t>Maps</a:t>
            </a:r>
            <a:r>
              <a:rPr lang="cs-CZ" dirty="0" smtClean="0"/>
              <a:t> API, </a:t>
            </a:r>
            <a:r>
              <a:rPr lang="cs-CZ" dirty="0" err="1" smtClean="0"/>
              <a:t>OpenLayers</a:t>
            </a:r>
            <a:endParaRPr lang="cs-CZ" dirty="0" smtClean="0"/>
          </a:p>
          <a:p>
            <a:pPr lvl="1">
              <a:buNone/>
            </a:pPr>
            <a:endParaRPr lang="cs-CZ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1196752"/>
            <a:ext cx="4993639" cy="2278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Leaflet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/>
              <a:t>6500+ řádků kódu</a:t>
            </a:r>
          </a:p>
          <a:p>
            <a:r>
              <a:rPr lang="cs-CZ" dirty="0" smtClean="0"/>
              <a:t>175 přispěvovatelů</a:t>
            </a:r>
          </a:p>
          <a:p>
            <a:r>
              <a:rPr lang="cs-CZ" dirty="0" smtClean="0"/>
              <a:t>Přes 100 </a:t>
            </a:r>
            <a:r>
              <a:rPr lang="cs-CZ" dirty="0" err="1" smtClean="0"/>
              <a:t>pluginů</a:t>
            </a:r>
            <a:endParaRPr lang="cs-CZ" dirty="0" smtClean="0"/>
          </a:p>
          <a:p>
            <a:r>
              <a:rPr lang="cs-CZ" dirty="0" smtClean="0"/>
              <a:t>Nezávislá na zdroji</a:t>
            </a:r>
            <a:br>
              <a:rPr lang="cs-CZ" dirty="0" smtClean="0"/>
            </a:br>
            <a:r>
              <a:rPr lang="cs-CZ" dirty="0" smtClean="0"/>
              <a:t> podkladových map</a:t>
            </a:r>
          </a:p>
          <a:p>
            <a:endParaRPr lang="cs-CZ" dirty="0" smtClean="0"/>
          </a:p>
          <a:p>
            <a:r>
              <a:rPr lang="cs-CZ" dirty="0" smtClean="0"/>
              <a:t>Nemusí sloužit jen </a:t>
            </a:r>
            <a:br>
              <a:rPr lang="cs-CZ" dirty="0" smtClean="0"/>
            </a:br>
            <a:r>
              <a:rPr lang="cs-CZ" dirty="0" smtClean="0"/>
              <a:t>publikaci map:</a:t>
            </a:r>
          </a:p>
          <a:p>
            <a:r>
              <a:rPr lang="cs-CZ" sz="1800" dirty="0" smtClean="0">
                <a:hlinkClick r:id="rId2"/>
              </a:rPr>
              <a:t>http://panorama.</a:t>
            </a:r>
            <a:r>
              <a:rPr lang="cs-CZ" sz="1800" dirty="0" err="1" smtClean="0">
                <a:hlinkClick r:id="rId2"/>
              </a:rPr>
              <a:t>olstavby.cz</a:t>
            </a:r>
            <a:r>
              <a:rPr lang="cs-CZ" sz="1800" dirty="0" smtClean="0">
                <a:hlinkClick r:id="rId2"/>
              </a:rPr>
              <a:t>/</a:t>
            </a:r>
            <a:endParaRPr lang="cs-CZ" sz="1800" dirty="0" smtClean="0"/>
          </a:p>
          <a:p>
            <a:pPr>
              <a:buNone/>
            </a:pPr>
            <a:endParaRPr lang="cs-CZ" dirty="0" smtClean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556792"/>
            <a:ext cx="4570925" cy="3995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Leaflet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smtClean="0"/>
              <a:t>Ve vývoji od roku 2010</a:t>
            </a:r>
          </a:p>
          <a:p>
            <a:r>
              <a:rPr lang="cs-CZ" dirty="0" smtClean="0"/>
              <a:t>Současná verze 0.7.32 (</a:t>
            </a:r>
            <a:r>
              <a:rPr lang="cs-CZ" dirty="0" err="1" smtClean="0"/>
              <a:t>stable</a:t>
            </a:r>
            <a:r>
              <a:rPr lang="cs-CZ" dirty="0" smtClean="0"/>
              <a:t>)</a:t>
            </a:r>
          </a:p>
          <a:p>
            <a:r>
              <a:rPr lang="cs-CZ" dirty="0" smtClean="0"/>
              <a:t>Verze 1.0 opožděná, ale měla by být „brzy“</a:t>
            </a:r>
          </a:p>
          <a:p>
            <a:pPr lvl="1"/>
            <a:r>
              <a:rPr lang="pl-PL" dirty="0" smtClean="0"/>
              <a:t>Nový způsob práce s projekcemi</a:t>
            </a:r>
          </a:p>
          <a:p>
            <a:pPr lvl="1"/>
            <a:r>
              <a:rPr lang="cs-CZ" dirty="0" smtClean="0"/>
              <a:t>Rychlejší běh, méně nových funkcí</a:t>
            </a:r>
          </a:p>
          <a:p>
            <a:r>
              <a:rPr lang="cs-CZ" dirty="0" smtClean="0"/>
              <a:t>BSD Licence</a:t>
            </a:r>
          </a:p>
          <a:p>
            <a:endParaRPr lang="cs-CZ" dirty="0" smtClean="0"/>
          </a:p>
          <a:p>
            <a:r>
              <a:rPr lang="cs-CZ" dirty="0" smtClean="0">
                <a:hlinkClick r:id="rId2"/>
              </a:rPr>
              <a:t>http://leafletjs.com</a:t>
            </a:r>
            <a:endParaRPr lang="cs-CZ" dirty="0" smtClean="0"/>
          </a:p>
          <a:p>
            <a:r>
              <a:rPr lang="cs-CZ" dirty="0" smtClean="0">
                <a:hlinkClick r:id="rId3"/>
              </a:rPr>
              <a:t>https://github.com/Leaflet/Leaflet</a:t>
            </a:r>
            <a:endParaRPr lang="cs-CZ" dirty="0" smtClean="0"/>
          </a:p>
          <a:p>
            <a:r>
              <a:rPr lang="cs-CZ" dirty="0" smtClean="0">
                <a:hlinkClick r:id="rId4"/>
              </a:rPr>
              <a:t>https://twitter.com/LeafletJS</a:t>
            </a:r>
            <a:endParaRPr lang="cs-CZ" dirty="0" smtClean="0"/>
          </a:p>
          <a:p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pic>
        <p:nvPicPr>
          <p:cNvPr id="14338" name="Picture 2" descr="http://www.sfu.ca/~bricker/images/leaflet-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9744" y="1196752"/>
            <a:ext cx="2304256" cy="12961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Služby vs. Knihovny / nástroje</a:t>
            </a:r>
            <a:endParaRPr lang="cs-CZ" dirty="0"/>
          </a:p>
        </p:txBody>
      </p:sp>
      <p:sp>
        <p:nvSpPr>
          <p:cNvPr id="4" name="Elipsa 3"/>
          <p:cNvSpPr/>
          <p:nvPr/>
        </p:nvSpPr>
        <p:spPr>
          <a:xfrm>
            <a:off x="2123728" y="1700808"/>
            <a:ext cx="4680520" cy="446449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1187624" y="1700808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 smtClean="0">
                <a:solidFill>
                  <a:schemeClr val="accent2">
                    <a:lumMod val="75000"/>
                  </a:schemeClr>
                </a:solidFill>
              </a:rPr>
              <a:t>Služba</a:t>
            </a:r>
            <a:endParaRPr lang="cs-CZ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ovéPole 5"/>
          <p:cNvSpPr txBox="1"/>
          <p:nvPr/>
        </p:nvSpPr>
        <p:spPr>
          <a:xfrm>
            <a:off x="3491880" y="2708920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smtClean="0"/>
              <a:t>Uživatelské rozhraní</a:t>
            </a:r>
            <a:endParaRPr lang="cs-CZ" sz="2400" dirty="0"/>
          </a:p>
        </p:txBody>
      </p:sp>
      <p:sp>
        <p:nvSpPr>
          <p:cNvPr id="7" name="TextovéPole 6"/>
          <p:cNvSpPr txBox="1"/>
          <p:nvPr/>
        </p:nvSpPr>
        <p:spPr>
          <a:xfrm>
            <a:off x="2555776" y="3645024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 err="1" smtClean="0"/>
              <a:t>Hosting</a:t>
            </a:r>
            <a:endParaRPr lang="cs-CZ" sz="2400" dirty="0"/>
          </a:p>
        </p:txBody>
      </p:sp>
      <p:sp>
        <p:nvSpPr>
          <p:cNvPr id="8" name="TextovéPole 7"/>
          <p:cNvSpPr txBox="1"/>
          <p:nvPr/>
        </p:nvSpPr>
        <p:spPr>
          <a:xfrm>
            <a:off x="3635896" y="4437112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 smtClean="0"/>
              <a:t>Nástroje</a:t>
            </a:r>
            <a:r>
              <a:rPr lang="cs-CZ" sz="2400" dirty="0" smtClean="0"/>
              <a:t> (vlastní i open-</a:t>
            </a:r>
            <a:r>
              <a:rPr lang="cs-CZ" sz="2400" dirty="0" err="1" smtClean="0"/>
              <a:t>source</a:t>
            </a:r>
            <a:r>
              <a:rPr lang="cs-CZ" sz="2400" dirty="0" smtClean="0"/>
              <a:t>)</a:t>
            </a:r>
            <a:endParaRPr lang="cs-CZ" sz="2400" dirty="0"/>
          </a:p>
        </p:txBody>
      </p:sp>
      <p:sp>
        <p:nvSpPr>
          <p:cNvPr id="9" name="TextovéPole 8"/>
          <p:cNvSpPr txBox="1"/>
          <p:nvPr/>
        </p:nvSpPr>
        <p:spPr>
          <a:xfrm>
            <a:off x="3275856" y="637203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s-CZ" i="1" dirty="0" smtClean="0"/>
              <a:t>Příklad mimo GIS – </a:t>
            </a:r>
            <a:r>
              <a:rPr lang="cs-CZ" i="1" dirty="0" err="1" smtClean="0"/>
              <a:t>Webnode</a:t>
            </a:r>
            <a:r>
              <a:rPr lang="cs-CZ" i="1" dirty="0" smtClean="0"/>
              <a:t>  vs. vlastní stránky</a:t>
            </a:r>
            <a:endParaRPr lang="cs-CZ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Leaflet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/>
              <a:t>Výhody</a:t>
            </a:r>
          </a:p>
          <a:p>
            <a:pPr lvl="1"/>
            <a:r>
              <a:rPr lang="cs-CZ" dirty="0" smtClean="0"/>
              <a:t>Rychlost</a:t>
            </a:r>
          </a:p>
          <a:p>
            <a:pPr lvl="1"/>
            <a:r>
              <a:rPr lang="cs-CZ" dirty="0" smtClean="0"/>
              <a:t>Jednoduchost</a:t>
            </a:r>
          </a:p>
          <a:p>
            <a:pPr lvl="1"/>
            <a:r>
              <a:rPr lang="cs-CZ" dirty="0" smtClean="0"/>
              <a:t>Velikost knihovny (cca 30 kB, </a:t>
            </a:r>
            <a:r>
              <a:rPr lang="cs-CZ" dirty="0" err="1" smtClean="0"/>
              <a:t>gzipped</a:t>
            </a:r>
            <a:r>
              <a:rPr lang="cs-CZ" dirty="0" smtClean="0"/>
              <a:t> – když se stahuje do prohlížeče)</a:t>
            </a:r>
          </a:p>
          <a:p>
            <a:pPr lvl="1"/>
            <a:r>
              <a:rPr lang="cs-CZ" dirty="0" smtClean="0"/>
              <a:t>Podpora mobilních zařízení</a:t>
            </a:r>
          </a:p>
          <a:p>
            <a:r>
              <a:rPr lang="cs-CZ" dirty="0" smtClean="0"/>
              <a:t>Nevýhody</a:t>
            </a:r>
          </a:p>
          <a:p>
            <a:pPr lvl="1"/>
            <a:r>
              <a:rPr lang="cs-CZ" dirty="0" smtClean="0"/>
              <a:t>Pořád trochu </a:t>
            </a:r>
            <a:r>
              <a:rPr lang="cs-CZ" dirty="0" err="1" smtClean="0"/>
              <a:t>one</a:t>
            </a:r>
            <a:r>
              <a:rPr lang="cs-CZ" dirty="0" smtClean="0"/>
              <a:t>-man show</a:t>
            </a:r>
          </a:p>
          <a:p>
            <a:pPr lvl="1"/>
            <a:r>
              <a:rPr lang="cs-CZ" dirty="0" smtClean="0"/>
              <a:t>Nenabízí tolik funkcí jako OL</a:t>
            </a:r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Leaflet</a:t>
            </a:r>
            <a:r>
              <a:rPr lang="cs-CZ" dirty="0" smtClean="0"/>
              <a:t> - </a:t>
            </a:r>
            <a:r>
              <a:rPr lang="cs-CZ" dirty="0" err="1" smtClean="0"/>
              <a:t>pluginy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>
                <a:hlinkClick r:id="rId2"/>
              </a:rPr>
              <a:t>http://leafletjs.com/plugins.html</a:t>
            </a:r>
            <a:endParaRPr lang="cs-CZ" dirty="0" smtClean="0"/>
          </a:p>
          <a:p>
            <a:endParaRPr lang="cs-CZ" dirty="0" smtClean="0"/>
          </a:p>
          <a:p>
            <a:r>
              <a:rPr lang="cs-CZ" dirty="0" err="1" smtClean="0"/>
              <a:t>Leaflet.markercluster</a:t>
            </a:r>
            <a:endParaRPr lang="cs-CZ" dirty="0" smtClean="0"/>
          </a:p>
          <a:p>
            <a:endParaRPr lang="cs-CZ" dirty="0" smtClean="0"/>
          </a:p>
          <a:p>
            <a:pPr lvl="1"/>
            <a:endParaRPr lang="cs-CZ" dirty="0" smtClean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573016"/>
            <a:ext cx="452437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Leaflet</a:t>
            </a:r>
            <a:r>
              <a:rPr lang="cs-CZ" dirty="0" smtClean="0"/>
              <a:t> - </a:t>
            </a:r>
            <a:r>
              <a:rPr lang="cs-CZ" dirty="0" err="1" smtClean="0"/>
              <a:t>pluginy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Leaflet.draw</a:t>
            </a:r>
            <a:endParaRPr lang="cs-CZ" dirty="0" smtClean="0"/>
          </a:p>
          <a:p>
            <a:r>
              <a:rPr lang="cs-CZ" dirty="0" smtClean="0"/>
              <a:t>http://leaflet.github.io/Leaflet.draw/</a:t>
            </a:r>
            <a:endParaRPr lang="cs-CZ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356992"/>
            <a:ext cx="4608512" cy="2575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Knihovny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cs-CZ" sz="3200" dirty="0" smtClean="0">
                <a:solidFill>
                  <a:schemeClr val="tx1"/>
                </a:solidFill>
              </a:rPr>
              <a:t>Mapy.</a:t>
            </a:r>
            <a:r>
              <a:rPr lang="cs-CZ" sz="3200" dirty="0" err="1" smtClean="0">
                <a:solidFill>
                  <a:schemeClr val="tx1"/>
                </a:solidFill>
              </a:rPr>
              <a:t>cz</a:t>
            </a:r>
            <a:r>
              <a:rPr lang="cs-CZ" sz="3200" dirty="0" smtClean="0">
                <a:solidFill>
                  <a:schemeClr val="tx1"/>
                </a:solidFill>
              </a:rPr>
              <a:t> API</a:t>
            </a:r>
          </a:p>
          <a:p>
            <a:pPr lvl="1"/>
            <a:r>
              <a:rPr lang="cs-CZ" dirty="0" smtClean="0"/>
              <a:t>Hlavní výhodou jsou</a:t>
            </a:r>
            <a:br>
              <a:rPr lang="cs-CZ" dirty="0" smtClean="0"/>
            </a:br>
            <a:r>
              <a:rPr lang="cs-CZ" dirty="0" smtClean="0"/>
              <a:t>mapové podklady</a:t>
            </a:r>
          </a:p>
          <a:p>
            <a:endParaRPr lang="cs-CZ" b="1" dirty="0" smtClean="0"/>
          </a:p>
          <a:p>
            <a:r>
              <a:rPr lang="cs-CZ" b="1" dirty="0" smtClean="0"/>
              <a:t>Už používá </a:t>
            </a:r>
            <a:r>
              <a:rPr lang="cs-CZ" dirty="0" err="1" smtClean="0"/>
              <a:t>mercatora</a:t>
            </a:r>
            <a:endParaRPr lang="cs-CZ" dirty="0" smtClean="0"/>
          </a:p>
          <a:p>
            <a:pPr lvl="1"/>
            <a:r>
              <a:rPr lang="cs-CZ" dirty="0" smtClean="0"/>
              <a:t>Dřív nešlo použít externí </a:t>
            </a:r>
            <a:br>
              <a:rPr lang="cs-CZ" dirty="0" smtClean="0"/>
            </a:br>
            <a:r>
              <a:rPr lang="cs-CZ" dirty="0" smtClean="0"/>
              <a:t>dlaždice </a:t>
            </a:r>
          </a:p>
          <a:p>
            <a:pPr lvl="1"/>
            <a:endParaRPr lang="cs-CZ" dirty="0" smtClean="0"/>
          </a:p>
          <a:p>
            <a:r>
              <a:rPr lang="cs-CZ" dirty="0" smtClean="0"/>
              <a:t>Oproti </a:t>
            </a:r>
            <a:r>
              <a:rPr lang="cs-CZ" dirty="0" err="1" smtClean="0"/>
              <a:t>Leafletu</a:t>
            </a:r>
            <a:r>
              <a:rPr lang="cs-CZ" dirty="0" smtClean="0"/>
              <a:t>, </a:t>
            </a:r>
            <a:r>
              <a:rPr lang="cs-CZ" dirty="0" err="1" smtClean="0"/>
              <a:t>Google</a:t>
            </a:r>
            <a:r>
              <a:rPr lang="cs-CZ" dirty="0" smtClean="0"/>
              <a:t> </a:t>
            </a:r>
            <a:r>
              <a:rPr lang="cs-CZ" dirty="0" err="1" smtClean="0"/>
              <a:t>Maps</a:t>
            </a:r>
            <a:r>
              <a:rPr lang="cs-CZ" dirty="0" smtClean="0"/>
              <a:t> a OL jsou pro začátečníka trochu složitější</a:t>
            </a:r>
          </a:p>
          <a:p>
            <a:r>
              <a:rPr lang="cs-CZ" dirty="0" smtClean="0"/>
              <a:t>http://api.mapy.cz/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158396"/>
            <a:ext cx="4202009" cy="2774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Knihovny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cs-CZ" sz="2800" dirty="0" err="1" smtClean="0"/>
              <a:t>ArcGIS</a:t>
            </a:r>
            <a:r>
              <a:rPr lang="cs-CZ" sz="2800" dirty="0" smtClean="0"/>
              <a:t> API </a:t>
            </a:r>
            <a:r>
              <a:rPr lang="cs-CZ" sz="2800" dirty="0" err="1" smtClean="0"/>
              <a:t>for</a:t>
            </a:r>
            <a:r>
              <a:rPr lang="cs-CZ" sz="2800" dirty="0" smtClean="0"/>
              <a:t> </a:t>
            </a:r>
            <a:r>
              <a:rPr lang="cs-CZ" sz="2800" dirty="0" err="1" smtClean="0"/>
              <a:t>Javascript</a:t>
            </a:r>
            <a:endParaRPr lang="cs-CZ" sz="2800" dirty="0" smtClean="0"/>
          </a:p>
          <a:p>
            <a:pPr lvl="1"/>
            <a:r>
              <a:rPr lang="cs-CZ" dirty="0" smtClean="0"/>
              <a:t>ESRI</a:t>
            </a:r>
          </a:p>
          <a:p>
            <a:pPr lvl="1"/>
            <a:r>
              <a:rPr lang="cs-CZ" dirty="0" smtClean="0"/>
              <a:t>Zdarma</a:t>
            </a:r>
          </a:p>
          <a:p>
            <a:pPr lvl="1"/>
            <a:r>
              <a:rPr lang="cs-CZ" dirty="0" smtClean="0"/>
              <a:t>Vhodné při použití </a:t>
            </a:r>
            <a:br>
              <a:rPr lang="cs-CZ" dirty="0" smtClean="0"/>
            </a:br>
            <a:r>
              <a:rPr lang="cs-CZ" dirty="0" smtClean="0"/>
              <a:t>s dalšími ESRI produkty</a:t>
            </a:r>
          </a:p>
          <a:p>
            <a:pPr lvl="2"/>
            <a:r>
              <a:rPr lang="cs-CZ" dirty="0" err="1" smtClean="0"/>
              <a:t>ArcGIS</a:t>
            </a:r>
            <a:r>
              <a:rPr lang="cs-CZ" dirty="0" smtClean="0"/>
              <a:t> Server atd.</a:t>
            </a:r>
          </a:p>
          <a:p>
            <a:pPr lvl="1"/>
            <a:r>
              <a:rPr lang="cs-CZ" dirty="0" smtClean="0"/>
              <a:t>Responzivní</a:t>
            </a:r>
          </a:p>
          <a:p>
            <a:pPr lvl="1"/>
            <a:r>
              <a:rPr lang="cs-CZ" dirty="0" smtClean="0"/>
              <a:t>Dobrá dokumentace</a:t>
            </a:r>
          </a:p>
          <a:p>
            <a:pPr lvl="1"/>
            <a:r>
              <a:rPr lang="cs-CZ" dirty="0" smtClean="0"/>
              <a:t>V posledních verzích „dohání“ konkurenci (v dobrém slova smyslu)</a:t>
            </a:r>
          </a:p>
          <a:p>
            <a:pPr lvl="1"/>
            <a:r>
              <a:rPr lang="cs-CZ" dirty="0" smtClean="0"/>
              <a:t>„Malá“ uživatelská základna</a:t>
            </a:r>
          </a:p>
          <a:p>
            <a:pPr lvl="1"/>
            <a:endParaRPr lang="cs-CZ" dirty="0" smtClean="0"/>
          </a:p>
          <a:p>
            <a:pPr lvl="1"/>
            <a:r>
              <a:rPr lang="cs-CZ" dirty="0" smtClean="0"/>
              <a:t>https://developers.arcgis.com/javascript/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1196752"/>
            <a:ext cx="4550536" cy="2359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1196752"/>
            <a:ext cx="4752528" cy="1428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Knihovny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/>
              <a:t>Bing </a:t>
            </a:r>
            <a:r>
              <a:rPr lang="cs-CZ" dirty="0" err="1" smtClean="0"/>
              <a:t>Maps</a:t>
            </a:r>
            <a:r>
              <a:rPr lang="cs-CZ" dirty="0" smtClean="0"/>
              <a:t> API</a:t>
            </a:r>
          </a:p>
          <a:p>
            <a:pPr lvl="1"/>
            <a:r>
              <a:rPr lang="cs-CZ" dirty="0" smtClean="0"/>
              <a:t>Microsoft</a:t>
            </a:r>
          </a:p>
          <a:p>
            <a:pPr lvl="1"/>
            <a:r>
              <a:rPr lang="cs-CZ" dirty="0" smtClean="0"/>
              <a:t>Částečně zpoplatněno</a:t>
            </a:r>
          </a:p>
          <a:p>
            <a:pPr lvl="1"/>
            <a:r>
              <a:rPr lang="cs-CZ" dirty="0" smtClean="0"/>
              <a:t>Detailní snímky, ale ne v ČR</a:t>
            </a:r>
          </a:p>
          <a:p>
            <a:endParaRPr lang="cs-CZ" dirty="0" smtClean="0"/>
          </a:p>
          <a:p>
            <a:r>
              <a:rPr lang="cs-CZ" dirty="0" smtClean="0"/>
              <a:t>HERE </a:t>
            </a:r>
            <a:r>
              <a:rPr lang="cs-CZ" dirty="0" err="1" smtClean="0"/>
              <a:t>Maps</a:t>
            </a:r>
            <a:r>
              <a:rPr lang="cs-CZ" dirty="0" smtClean="0"/>
              <a:t> API</a:t>
            </a:r>
          </a:p>
          <a:p>
            <a:pPr lvl="1"/>
            <a:r>
              <a:rPr lang="cs-CZ" dirty="0" smtClean="0"/>
              <a:t>Bývalá Nokia </a:t>
            </a:r>
          </a:p>
          <a:p>
            <a:pPr lvl="1"/>
            <a:r>
              <a:rPr lang="cs-CZ" dirty="0" smtClean="0"/>
              <a:t>Kvalitní data o dopravě</a:t>
            </a:r>
          </a:p>
          <a:p>
            <a:pPr lvl="2"/>
            <a:r>
              <a:rPr lang="cs-CZ" dirty="0" err="1" smtClean="0"/>
              <a:t>Navteq</a:t>
            </a:r>
            <a:endParaRPr lang="cs-CZ" dirty="0" smtClean="0"/>
          </a:p>
          <a:p>
            <a:pPr lvl="1">
              <a:buNone/>
            </a:pPr>
            <a:endParaRPr lang="cs-CZ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3356992"/>
            <a:ext cx="4299880" cy="168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Knihovny - alternativní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smtClean="0"/>
              <a:t>D3.js</a:t>
            </a:r>
          </a:p>
          <a:p>
            <a:pPr lvl="1"/>
            <a:r>
              <a:rPr lang="cs-CZ" dirty="0" smtClean="0"/>
              <a:t>Nejen pro mapy</a:t>
            </a:r>
          </a:p>
          <a:p>
            <a:pPr lvl="1"/>
            <a:r>
              <a:rPr lang="cs-CZ" dirty="0" smtClean="0"/>
              <a:t>Vizualizace dat</a:t>
            </a:r>
          </a:p>
          <a:p>
            <a:pPr lvl="1"/>
            <a:r>
              <a:rPr lang="cs-CZ" dirty="0" smtClean="0"/>
              <a:t>Grafy, diagramy, sítě, animace, interakce…</a:t>
            </a:r>
          </a:p>
          <a:p>
            <a:pPr lvl="1"/>
            <a:r>
              <a:rPr lang="cs-CZ" dirty="0" smtClean="0">
                <a:hlinkClick r:id="rId2"/>
              </a:rPr>
              <a:t>http://d3js.org/</a:t>
            </a:r>
            <a:endParaRPr lang="cs-CZ" dirty="0" smtClean="0"/>
          </a:p>
          <a:p>
            <a:pPr lvl="1"/>
            <a:r>
              <a:rPr lang="cs-CZ" dirty="0" smtClean="0"/>
              <a:t>D3.GEO</a:t>
            </a:r>
          </a:p>
          <a:p>
            <a:pPr lvl="2"/>
            <a:r>
              <a:rPr lang="cs-CZ" dirty="0" smtClean="0"/>
              <a:t>Podpora projekcí: </a:t>
            </a:r>
            <a:r>
              <a:rPr lang="cs-CZ" dirty="0" smtClean="0">
                <a:hlinkClick r:id="rId3"/>
              </a:rPr>
              <a:t>https://github.com/mbostock/d3/wiki/Geo-Projections</a:t>
            </a:r>
            <a:endParaRPr lang="cs-CZ" dirty="0" smtClean="0"/>
          </a:p>
          <a:p>
            <a:pPr lvl="2"/>
            <a:r>
              <a:rPr lang="cs-CZ" dirty="0" smtClean="0"/>
              <a:t>Nástroje pro</a:t>
            </a:r>
          </a:p>
          <a:p>
            <a:pPr lvl="3"/>
            <a:r>
              <a:rPr lang="cs-CZ" dirty="0" err="1" smtClean="0"/>
              <a:t>Voronoi</a:t>
            </a:r>
            <a:r>
              <a:rPr lang="cs-CZ" dirty="0" smtClean="0"/>
              <a:t> diagramy, </a:t>
            </a:r>
            <a:r>
              <a:rPr lang="cs-CZ" dirty="0" err="1" smtClean="0"/>
              <a:t>centroidy</a:t>
            </a:r>
            <a:r>
              <a:rPr lang="cs-CZ" dirty="0" smtClean="0"/>
              <a:t>, topologii…</a:t>
            </a:r>
          </a:p>
          <a:p>
            <a:pPr lvl="2"/>
            <a:r>
              <a:rPr lang="cs-CZ" dirty="0" smtClean="0"/>
              <a:t>Spousta ukázek: http://bl.ocks.org/mbostock</a:t>
            </a:r>
          </a:p>
          <a:p>
            <a:endParaRPr lang="cs-CZ" dirty="0" smtClean="0"/>
          </a:p>
          <a:p>
            <a:pPr lvl="1">
              <a:buNone/>
            </a:pPr>
            <a:endParaRPr lang="cs-CZ" dirty="0" smtClean="0"/>
          </a:p>
        </p:txBody>
      </p:sp>
      <p:pic>
        <p:nvPicPr>
          <p:cNvPr id="9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00" y="1340768"/>
            <a:ext cx="2478655" cy="146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016" y="1412776"/>
            <a:ext cx="4006934" cy="253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Knihovny - alternativní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cs-CZ" dirty="0" err="1" smtClean="0"/>
              <a:t>Kartograph</a:t>
            </a:r>
            <a:endParaRPr lang="cs-CZ" dirty="0" smtClean="0"/>
          </a:p>
          <a:p>
            <a:pPr lvl="1"/>
            <a:r>
              <a:rPr lang="cs-CZ" dirty="0" err="1" smtClean="0"/>
              <a:t>Kartograph.py</a:t>
            </a:r>
            <a:endParaRPr lang="cs-CZ" dirty="0" smtClean="0"/>
          </a:p>
          <a:p>
            <a:pPr lvl="2"/>
            <a:r>
              <a:rPr lang="cs-CZ" dirty="0" smtClean="0"/>
              <a:t>Převod SHP -&gt; SVG</a:t>
            </a:r>
          </a:p>
          <a:p>
            <a:pPr lvl="1"/>
            <a:r>
              <a:rPr lang="cs-CZ" dirty="0" err="1" smtClean="0"/>
              <a:t>Kartograph.js</a:t>
            </a:r>
            <a:endParaRPr lang="cs-CZ" dirty="0" smtClean="0"/>
          </a:p>
          <a:p>
            <a:pPr lvl="2"/>
            <a:r>
              <a:rPr lang="cs-CZ" dirty="0" smtClean="0"/>
              <a:t>Zobrazení vygenerovaného SVG</a:t>
            </a:r>
          </a:p>
          <a:p>
            <a:pPr lvl="1">
              <a:buNone/>
            </a:pPr>
            <a:endParaRPr lang="cs-CZ" dirty="0" smtClean="0"/>
          </a:p>
          <a:p>
            <a:pPr lvl="1">
              <a:buNone/>
            </a:pPr>
            <a:r>
              <a:rPr lang="cs-CZ" dirty="0" smtClean="0"/>
              <a:t>Varianta pro pěkné non-</a:t>
            </a:r>
            <a:r>
              <a:rPr lang="cs-CZ" dirty="0" err="1" smtClean="0"/>
              <a:t>slippy</a:t>
            </a:r>
            <a:r>
              <a:rPr lang="cs-CZ" dirty="0" smtClean="0"/>
              <a:t> mapy</a:t>
            </a:r>
          </a:p>
          <a:p>
            <a:pPr lvl="1"/>
            <a:endParaRPr lang="cs-CZ" dirty="0" smtClean="0"/>
          </a:p>
          <a:p>
            <a:endParaRPr lang="cs-CZ" dirty="0" smtClean="0"/>
          </a:p>
          <a:p>
            <a:r>
              <a:rPr lang="cs-CZ" dirty="0" smtClean="0">
                <a:hlinkClick r:id="rId3"/>
              </a:rPr>
              <a:t>http://kartograph.org/</a:t>
            </a:r>
            <a:endParaRPr lang="cs-CZ" dirty="0" smtClean="0"/>
          </a:p>
          <a:p>
            <a:endParaRPr lang="cs-CZ" dirty="0" smtClean="0"/>
          </a:p>
          <a:p>
            <a:pPr>
              <a:buNone/>
            </a:pPr>
            <a:r>
              <a:rPr lang="cs-CZ" dirty="0" smtClean="0"/>
              <a:t>	</a:t>
            </a: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Knihovny - alternativní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dirty="0" err="1" smtClean="0"/>
              <a:t>jVector</a:t>
            </a:r>
            <a:r>
              <a:rPr lang="cs-CZ" dirty="0" smtClean="0"/>
              <a:t> Map</a:t>
            </a:r>
          </a:p>
          <a:p>
            <a:pPr lvl="1"/>
            <a:r>
              <a:rPr lang="cs-CZ" dirty="0" smtClean="0"/>
              <a:t>Jednoduchá</a:t>
            </a:r>
          </a:p>
          <a:p>
            <a:pPr lvl="1"/>
            <a:r>
              <a:rPr lang="cs-CZ" dirty="0" smtClean="0"/>
              <a:t>Dobře </a:t>
            </a:r>
            <a:r>
              <a:rPr lang="cs-CZ" dirty="0" err="1" smtClean="0"/>
              <a:t>stylovatelná</a:t>
            </a:r>
            <a:endParaRPr lang="cs-CZ" dirty="0" smtClean="0"/>
          </a:p>
          <a:p>
            <a:pPr lvl="1"/>
            <a:r>
              <a:rPr lang="cs-CZ" dirty="0" smtClean="0"/>
              <a:t>Základní data jsou nachystána,</a:t>
            </a:r>
            <a:br>
              <a:rPr lang="cs-CZ" dirty="0" smtClean="0"/>
            </a:br>
            <a:r>
              <a:rPr lang="cs-CZ" dirty="0" smtClean="0"/>
              <a:t>další se dají konvertovat</a:t>
            </a:r>
          </a:p>
          <a:p>
            <a:pPr lvl="1"/>
            <a:endParaRPr lang="cs-CZ" dirty="0" smtClean="0"/>
          </a:p>
          <a:p>
            <a:pPr lvl="1"/>
            <a:r>
              <a:rPr lang="cs-CZ" dirty="0" smtClean="0"/>
              <a:t>Pořád zachovává souřadnice (historka z praxe)</a:t>
            </a:r>
          </a:p>
          <a:p>
            <a:pPr lvl="1"/>
            <a:r>
              <a:rPr lang="cs-CZ" dirty="0" smtClean="0"/>
              <a:t>Varianta rychlé vektorové mapy na web</a:t>
            </a:r>
          </a:p>
          <a:p>
            <a:pPr lvl="1"/>
            <a:endParaRPr lang="cs-CZ" dirty="0" smtClean="0"/>
          </a:p>
          <a:p>
            <a:pPr lvl="1"/>
            <a:r>
              <a:rPr lang="cs-CZ" dirty="0" smtClean="0">
                <a:hlinkClick r:id="rId2"/>
              </a:rPr>
              <a:t>http://jvectormap.com/</a:t>
            </a:r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pPr lvl="1"/>
            <a:endParaRPr lang="cs-CZ" dirty="0" smtClean="0"/>
          </a:p>
          <a:p>
            <a:endParaRPr lang="cs-CZ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196752"/>
            <a:ext cx="386596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Živá ukázka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Tvorba webové mapy v</a:t>
            </a:r>
          </a:p>
          <a:p>
            <a:pPr lvl="1"/>
            <a:r>
              <a:rPr lang="cs-CZ" dirty="0" err="1" smtClean="0"/>
              <a:t>Google</a:t>
            </a:r>
            <a:r>
              <a:rPr lang="cs-CZ" dirty="0" smtClean="0"/>
              <a:t> </a:t>
            </a:r>
            <a:r>
              <a:rPr lang="cs-CZ" dirty="0" err="1" smtClean="0"/>
              <a:t>Maps</a:t>
            </a:r>
            <a:r>
              <a:rPr lang="cs-CZ" dirty="0" smtClean="0"/>
              <a:t> API</a:t>
            </a:r>
          </a:p>
          <a:p>
            <a:pPr lvl="1"/>
            <a:r>
              <a:rPr lang="cs-CZ" dirty="0" smtClean="0"/>
              <a:t>Open </a:t>
            </a:r>
            <a:r>
              <a:rPr lang="cs-CZ" dirty="0" err="1" smtClean="0"/>
              <a:t>Layers</a:t>
            </a:r>
            <a:r>
              <a:rPr lang="cs-CZ" dirty="0" smtClean="0"/>
              <a:t> 3</a:t>
            </a:r>
          </a:p>
          <a:p>
            <a:pPr lvl="1"/>
            <a:r>
              <a:rPr lang="cs-CZ" dirty="0" err="1" smtClean="0"/>
              <a:t>Leaflet</a:t>
            </a:r>
            <a:endParaRPr lang="cs-CZ" dirty="0" smtClean="0"/>
          </a:p>
          <a:p>
            <a:pPr lvl="1"/>
            <a:endParaRPr lang="cs-CZ" dirty="0" smtClean="0"/>
          </a:p>
          <a:p>
            <a:pPr lvl="1">
              <a:buNone/>
            </a:pPr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 smtClean="0"/>
              <a:t>Služby pro vytváření webových map</a:t>
            </a:r>
            <a:endParaRPr lang="pt-BR" dirty="0" err="1" smtClean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cs-CZ" dirty="0" smtClean="0"/>
              <a:t>„Pro netechnické typy existují webové služby, které pomáhají vytvořit webovou mapu pomocí </a:t>
            </a:r>
            <a:r>
              <a:rPr lang="cs-CZ" dirty="0" err="1" smtClean="0"/>
              <a:t>klikacích</a:t>
            </a:r>
            <a:r>
              <a:rPr lang="cs-CZ" dirty="0" smtClean="0"/>
              <a:t> průvodců“</a:t>
            </a:r>
          </a:p>
          <a:p>
            <a:r>
              <a:rPr lang="cs-CZ" dirty="0" smtClean="0"/>
              <a:t>Často jsou postaveny na </a:t>
            </a:r>
            <a:r>
              <a:rPr lang="cs-CZ" b="1" dirty="0" smtClean="0"/>
              <a:t>open-</a:t>
            </a:r>
            <a:r>
              <a:rPr lang="cs-CZ" b="1" dirty="0" err="1" smtClean="0"/>
              <a:t>source</a:t>
            </a:r>
            <a:r>
              <a:rPr lang="cs-CZ" b="1" dirty="0" smtClean="0"/>
              <a:t> nástrojích </a:t>
            </a:r>
            <a:r>
              <a:rPr lang="cs-CZ" dirty="0" smtClean="0"/>
              <a:t>a knihovnách - je k nim přidáno </a:t>
            </a:r>
            <a:r>
              <a:rPr lang="cs-CZ" b="1" dirty="0" smtClean="0"/>
              <a:t>uživatelské rozhraní</a:t>
            </a:r>
            <a:r>
              <a:rPr lang="cs-CZ" dirty="0" smtClean="0"/>
              <a:t> + </a:t>
            </a:r>
            <a:r>
              <a:rPr lang="cs-CZ" b="1" dirty="0" err="1" smtClean="0"/>
              <a:t>hosting</a:t>
            </a:r>
            <a:r>
              <a:rPr lang="cs-CZ" dirty="0" smtClean="0"/>
              <a:t> vytvořených map</a:t>
            </a:r>
          </a:p>
          <a:p>
            <a:r>
              <a:rPr lang="cs-CZ" dirty="0" smtClean="0"/>
              <a:t>Cílí hlavně na netechnicky, nekartograficky vzdělanou veřejnost/organizace</a:t>
            </a:r>
          </a:p>
          <a:p>
            <a:endParaRPr lang="cs-CZ" dirty="0" smtClean="0"/>
          </a:p>
          <a:p>
            <a:r>
              <a:rPr lang="cs-CZ" dirty="0" smtClean="0"/>
              <a:t>Většinou jsou bez omezení </a:t>
            </a:r>
            <a:r>
              <a:rPr lang="cs-CZ" b="1" dirty="0" smtClean="0"/>
              <a:t>pouze za poplatek</a:t>
            </a:r>
          </a:p>
          <a:p>
            <a:endParaRPr lang="cs-CZ" dirty="0" smtClean="0"/>
          </a:p>
          <a:p>
            <a:endParaRPr lang="cs-CZ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Služby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Google</a:t>
            </a:r>
            <a:r>
              <a:rPr lang="cs-CZ" dirty="0" smtClean="0"/>
              <a:t> </a:t>
            </a:r>
            <a:r>
              <a:rPr lang="cs-CZ" dirty="0" err="1" smtClean="0"/>
              <a:t>Maps</a:t>
            </a:r>
            <a:r>
              <a:rPr lang="cs-CZ" dirty="0" smtClean="0"/>
              <a:t> </a:t>
            </a:r>
            <a:r>
              <a:rPr lang="cs-CZ" dirty="0" err="1" smtClean="0"/>
              <a:t>Engine</a:t>
            </a:r>
            <a:endParaRPr lang="cs-CZ" dirty="0" smtClean="0"/>
          </a:p>
          <a:p>
            <a:pPr lvl="1"/>
            <a:r>
              <a:rPr lang="cs-CZ" dirty="0" smtClean="0"/>
              <a:t>Navazuje na Moje mapy</a:t>
            </a:r>
          </a:p>
          <a:p>
            <a:pPr lvl="1"/>
            <a:r>
              <a:rPr lang="cs-CZ" dirty="0" smtClean="0">
                <a:hlinkClick r:id="rId2"/>
              </a:rPr>
              <a:t>https://mapsengine.google.com</a:t>
            </a:r>
            <a:endParaRPr lang="cs-CZ" dirty="0" smtClean="0"/>
          </a:p>
          <a:p>
            <a:pPr lvl="1"/>
            <a:r>
              <a:rPr lang="cs-CZ" dirty="0" smtClean="0"/>
              <a:t>Zdarma </a:t>
            </a:r>
            <a:r>
              <a:rPr lang="cs-CZ" dirty="0" err="1" smtClean="0"/>
              <a:t>max</a:t>
            </a:r>
            <a:r>
              <a:rPr lang="cs-CZ" dirty="0" smtClean="0"/>
              <a:t> 10 vrstev, 2000 řádků,</a:t>
            </a:r>
            <a:br>
              <a:rPr lang="cs-CZ" dirty="0" smtClean="0"/>
            </a:br>
            <a:r>
              <a:rPr lang="cs-CZ" dirty="0" smtClean="0"/>
              <a:t>omezené ikony</a:t>
            </a:r>
          </a:p>
          <a:p>
            <a:pPr lvl="1"/>
            <a:endParaRPr lang="cs-CZ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1340769"/>
            <a:ext cx="2063502" cy="205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3356992"/>
            <a:ext cx="5333506" cy="290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Služby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CartoDB</a:t>
            </a:r>
            <a:endParaRPr lang="cs-CZ" dirty="0" smtClean="0"/>
          </a:p>
          <a:p>
            <a:pPr lvl="1"/>
            <a:r>
              <a:rPr lang="cs-CZ" dirty="0" smtClean="0"/>
              <a:t>Postaveno na </a:t>
            </a:r>
            <a:r>
              <a:rPr lang="cs-CZ" dirty="0" err="1" smtClean="0"/>
              <a:t>PostGIS</a:t>
            </a:r>
            <a:r>
              <a:rPr lang="cs-CZ" dirty="0" smtClean="0"/>
              <a:t> (původně)</a:t>
            </a:r>
          </a:p>
          <a:p>
            <a:pPr lvl="1"/>
            <a:r>
              <a:rPr lang="cs-CZ" dirty="0" smtClean="0">
                <a:hlinkClick r:id="rId2"/>
              </a:rPr>
              <a:t>www.</a:t>
            </a:r>
            <a:r>
              <a:rPr lang="cs-CZ" dirty="0" err="1" smtClean="0">
                <a:hlinkClick r:id="rId2"/>
              </a:rPr>
              <a:t>cartodb.com</a:t>
            </a:r>
            <a:endParaRPr lang="cs-CZ" dirty="0" smtClean="0"/>
          </a:p>
          <a:p>
            <a:pPr lvl="1"/>
            <a:r>
              <a:rPr lang="cs-CZ" dirty="0" smtClean="0"/>
              <a:t>Vznikla hlavně jako úložiště dat, dnes už i vizualizace, animace…</a:t>
            </a:r>
          </a:p>
          <a:p>
            <a:pPr lvl="1"/>
            <a:endParaRPr lang="cs-CZ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645024"/>
            <a:ext cx="5509136" cy="2523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 descr="http://cartodb.s3.amazonaws.com/static/logos_full_cartodb_ligh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0152" y="980728"/>
            <a:ext cx="2880320" cy="1440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Služby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ArcGIS</a:t>
            </a:r>
            <a:r>
              <a:rPr lang="cs-CZ" dirty="0" smtClean="0"/>
              <a:t> Online</a:t>
            </a:r>
          </a:p>
          <a:p>
            <a:pPr lvl="1"/>
            <a:r>
              <a:rPr lang="cs-CZ" dirty="0" smtClean="0"/>
              <a:t>ESRI</a:t>
            </a:r>
          </a:p>
          <a:p>
            <a:pPr lvl="1"/>
            <a:r>
              <a:rPr lang="cs-CZ" dirty="0" smtClean="0">
                <a:hlinkClick r:id="rId2"/>
              </a:rPr>
              <a:t>http://www.</a:t>
            </a:r>
            <a:r>
              <a:rPr lang="cs-CZ" dirty="0" err="1" smtClean="0">
                <a:hlinkClick r:id="rId2"/>
              </a:rPr>
              <a:t>arcgis.com</a:t>
            </a:r>
            <a:r>
              <a:rPr lang="cs-CZ" dirty="0" smtClean="0">
                <a:hlinkClick r:id="rId2"/>
              </a:rPr>
              <a:t>/</a:t>
            </a:r>
            <a:endParaRPr lang="cs-CZ" dirty="0" smtClean="0"/>
          </a:p>
          <a:p>
            <a:pPr lvl="1"/>
            <a:r>
              <a:rPr lang="cs-CZ" dirty="0" smtClean="0"/>
              <a:t>propojení s </a:t>
            </a:r>
            <a:r>
              <a:rPr lang="cs-CZ" dirty="0" err="1" smtClean="0"/>
              <a:t>ArcGIS</a:t>
            </a:r>
            <a:r>
              <a:rPr lang="cs-CZ" dirty="0" smtClean="0"/>
              <a:t> </a:t>
            </a:r>
            <a:r>
              <a:rPr lang="cs-CZ" dirty="0" err="1" smtClean="0"/>
              <a:t>for</a:t>
            </a:r>
            <a:r>
              <a:rPr lang="cs-CZ" dirty="0" smtClean="0"/>
              <a:t> Desktop, mapa se vytváří na PC a pak se publikuje přes </a:t>
            </a:r>
            <a:r>
              <a:rPr lang="cs-CZ" dirty="0" err="1" smtClean="0"/>
              <a:t>ArcGIS</a:t>
            </a:r>
            <a:r>
              <a:rPr lang="cs-CZ" dirty="0" smtClean="0"/>
              <a:t> online</a:t>
            </a:r>
            <a:endParaRPr lang="cs-CZ" dirty="0"/>
          </a:p>
        </p:txBody>
      </p:sp>
      <p:pic>
        <p:nvPicPr>
          <p:cNvPr id="44034" name="Picture 2" descr="http://www.blueskiessolutions.net/images/esr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268760"/>
            <a:ext cx="2952328" cy="1319322"/>
          </a:xfrm>
          <a:prstGeom prst="rect">
            <a:avLst/>
          </a:prstGeom>
          <a:noFill/>
        </p:spPr>
      </p:pic>
      <p:pic>
        <p:nvPicPr>
          <p:cNvPr id="44038" name="Picture 6" descr="http://flexmappers.com/img/blog/offline/offline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3429000"/>
            <a:ext cx="4968552" cy="29353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MapBox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/>
            <a:r>
              <a:rPr lang="cs-CZ" dirty="0" err="1" smtClean="0"/>
              <a:t>MapBox</a:t>
            </a:r>
            <a:r>
              <a:rPr lang="cs-CZ" dirty="0" smtClean="0"/>
              <a:t> je společnost a zároveň nástroj</a:t>
            </a:r>
          </a:p>
          <a:p>
            <a:pPr lvl="1"/>
            <a:r>
              <a:rPr lang="cs-CZ" dirty="0" smtClean="0"/>
              <a:t>Nástroj pro rychlé vytvoření mapy a její publikaci</a:t>
            </a:r>
          </a:p>
          <a:p>
            <a:pPr lvl="1"/>
            <a:r>
              <a:rPr lang="cs-CZ" dirty="0" smtClean="0"/>
              <a:t>Webová služba postavená na open-</a:t>
            </a:r>
            <a:r>
              <a:rPr lang="cs-CZ" dirty="0" err="1" smtClean="0"/>
              <a:t>source</a:t>
            </a:r>
            <a:r>
              <a:rPr lang="cs-CZ" dirty="0" smtClean="0"/>
              <a:t/>
            </a:r>
            <a:br>
              <a:rPr lang="cs-CZ" dirty="0" smtClean="0"/>
            </a:br>
            <a:r>
              <a:rPr lang="cs-CZ" dirty="0" smtClean="0"/>
              <a:t> a open data.</a:t>
            </a:r>
          </a:p>
          <a:p>
            <a:pPr lvl="2"/>
            <a:r>
              <a:rPr lang="cs-CZ" dirty="0" smtClean="0"/>
              <a:t>Nástroje</a:t>
            </a:r>
          </a:p>
          <a:p>
            <a:pPr lvl="2"/>
            <a:r>
              <a:rPr lang="cs-CZ" dirty="0" err="1" smtClean="0"/>
              <a:t>Hosting</a:t>
            </a:r>
            <a:endParaRPr lang="cs-CZ" dirty="0" smtClean="0"/>
          </a:p>
          <a:p>
            <a:pPr lvl="2"/>
            <a:r>
              <a:rPr lang="cs-CZ" dirty="0" smtClean="0"/>
              <a:t>Data (OSM)</a:t>
            </a:r>
          </a:p>
          <a:p>
            <a:pPr lvl="1"/>
            <a:r>
              <a:rPr lang="cs-CZ" dirty="0" smtClean="0">
                <a:hlinkClick r:id="rId2"/>
              </a:rPr>
              <a:t>https://www.mapbox.com</a:t>
            </a:r>
            <a:endParaRPr lang="cs-CZ" dirty="0" smtClean="0"/>
          </a:p>
          <a:p>
            <a:pPr lvl="1"/>
            <a:r>
              <a:rPr lang="cs-CZ" dirty="0" smtClean="0"/>
              <a:t>Založeno v roce 2010</a:t>
            </a:r>
          </a:p>
          <a:p>
            <a:pPr lvl="1"/>
            <a:r>
              <a:rPr lang="cs-CZ" dirty="0" smtClean="0"/>
              <a:t>Sídlo Washington DC &amp; San </a:t>
            </a:r>
            <a:r>
              <a:rPr lang="cs-CZ" dirty="0" err="1" smtClean="0"/>
              <a:t>Francisco</a:t>
            </a:r>
            <a:endParaRPr lang="cs-CZ" dirty="0" smtClean="0"/>
          </a:p>
          <a:p>
            <a:pPr lvl="1"/>
            <a:r>
              <a:rPr lang="cs-CZ" dirty="0" smtClean="0"/>
              <a:t>Významní uživatelé</a:t>
            </a:r>
          </a:p>
          <a:p>
            <a:pPr lvl="2"/>
            <a:r>
              <a:rPr lang="cs-CZ" dirty="0" err="1" smtClean="0"/>
              <a:t>Foursqare</a:t>
            </a:r>
            <a:endParaRPr lang="cs-CZ" dirty="0" smtClean="0"/>
          </a:p>
          <a:p>
            <a:pPr lvl="2"/>
            <a:r>
              <a:rPr lang="cs-CZ" dirty="0" err="1" smtClean="0"/>
              <a:t>Evernote</a:t>
            </a:r>
            <a:endParaRPr lang="cs-CZ" dirty="0" smtClean="0"/>
          </a:p>
          <a:p>
            <a:pPr lvl="2"/>
            <a:r>
              <a:rPr lang="cs-CZ" dirty="0" err="1" smtClean="0"/>
              <a:t>Pinterest</a:t>
            </a:r>
            <a:endParaRPr lang="cs-CZ" dirty="0" smtClean="0"/>
          </a:p>
          <a:p>
            <a:pPr lvl="2"/>
            <a:r>
              <a:rPr lang="cs-CZ" dirty="0" smtClean="0"/>
              <a:t>Zpravodajské servery: </a:t>
            </a:r>
            <a:r>
              <a:rPr lang="cs-CZ" dirty="0" err="1" smtClean="0"/>
              <a:t>Le</a:t>
            </a:r>
            <a:r>
              <a:rPr lang="cs-CZ" dirty="0" smtClean="0"/>
              <a:t> Monde, N.Y. </a:t>
            </a:r>
            <a:r>
              <a:rPr lang="cs-CZ" dirty="0" err="1" smtClean="0"/>
              <a:t>Times</a:t>
            </a:r>
            <a:r>
              <a:rPr lang="cs-CZ" dirty="0" smtClean="0"/>
              <a:t> </a:t>
            </a:r>
            <a:r>
              <a:rPr lang="cs-CZ" dirty="0" err="1" smtClean="0"/>
              <a:t>atd</a:t>
            </a:r>
            <a:r>
              <a:rPr lang="cs-CZ" dirty="0" smtClean="0"/>
              <a:t>…</a:t>
            </a:r>
          </a:p>
          <a:p>
            <a:pPr lvl="2">
              <a:buNone/>
            </a:pPr>
            <a:endParaRPr lang="cs-CZ" dirty="0" smtClean="0"/>
          </a:p>
          <a:p>
            <a:pPr lvl="1"/>
            <a:endParaRPr lang="cs-CZ" dirty="0"/>
          </a:p>
        </p:txBody>
      </p:sp>
      <p:pic>
        <p:nvPicPr>
          <p:cNvPr id="3076" name="Picture 4" descr="http://streetfightmagcom.b.presscdn.com/wp-content/uploads/mapbox-logo-25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1124744"/>
            <a:ext cx="1718320" cy="1718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000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MapBox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 smtClean="0"/>
              <a:t>MapBox</a:t>
            </a:r>
            <a:endParaRPr lang="cs-CZ" dirty="0" smtClean="0"/>
          </a:p>
          <a:p>
            <a:pPr lvl="1"/>
            <a:r>
              <a:rPr lang="cs-CZ" dirty="0" smtClean="0"/>
              <a:t>Využívá </a:t>
            </a:r>
            <a:r>
              <a:rPr lang="cs-CZ" dirty="0" err="1" smtClean="0"/>
              <a:t>Leaflet</a:t>
            </a:r>
            <a:r>
              <a:rPr lang="cs-CZ" dirty="0" smtClean="0"/>
              <a:t>, </a:t>
            </a:r>
            <a:r>
              <a:rPr lang="cs-CZ" dirty="0" err="1" smtClean="0"/>
              <a:t>Tilemill</a:t>
            </a:r>
            <a:endParaRPr lang="cs-CZ" dirty="0" smtClean="0"/>
          </a:p>
          <a:p>
            <a:pPr lvl="1"/>
            <a:r>
              <a:rPr lang="cs-CZ" dirty="0" smtClean="0">
                <a:hlinkClick r:id="rId2"/>
              </a:rPr>
              <a:t>www.</a:t>
            </a:r>
            <a:r>
              <a:rPr lang="cs-CZ" dirty="0" err="1" smtClean="0">
                <a:hlinkClick r:id="rId2"/>
              </a:rPr>
              <a:t>mapbox.com</a:t>
            </a:r>
            <a:endParaRPr lang="cs-CZ" dirty="0" smtClean="0"/>
          </a:p>
          <a:p>
            <a:pPr lvl="1"/>
            <a:endParaRPr lang="cs-CZ" dirty="0"/>
          </a:p>
        </p:txBody>
      </p:sp>
      <p:pic>
        <p:nvPicPr>
          <p:cNvPr id="7" name="Picture 4" descr="http://streetfightmagcom.b.presscdn.com/wp-content/uploads/mapbox-logo-25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288" y="1124744"/>
            <a:ext cx="1718320" cy="1718320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2708920"/>
            <a:ext cx="5328592" cy="3218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 err="1" smtClean="0"/>
              <a:t>MapBox</a:t>
            </a:r>
            <a:r>
              <a:rPr lang="cs-CZ" dirty="0" smtClean="0"/>
              <a:t> </a:t>
            </a:r>
            <a:r>
              <a:rPr lang="cs-CZ" dirty="0" smtClean="0"/>
              <a:t>a open-</a:t>
            </a:r>
            <a:r>
              <a:rPr lang="cs-CZ" dirty="0" err="1" smtClean="0"/>
              <a:t>source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/>
              <a:t>Více než 100 open-</a:t>
            </a:r>
            <a:r>
              <a:rPr lang="cs-CZ" dirty="0" err="1" smtClean="0"/>
              <a:t>source</a:t>
            </a:r>
            <a:r>
              <a:rPr lang="cs-CZ" dirty="0" smtClean="0"/>
              <a:t> projektů na </a:t>
            </a:r>
            <a:r>
              <a:rPr lang="cs-CZ" dirty="0" err="1" smtClean="0"/>
              <a:t>GitHub</a:t>
            </a:r>
            <a:endParaRPr lang="cs-CZ" dirty="0" smtClean="0"/>
          </a:p>
          <a:p>
            <a:endParaRPr lang="cs-CZ" dirty="0" smtClean="0">
              <a:hlinkClick r:id="rId2"/>
            </a:endParaRPr>
          </a:p>
          <a:p>
            <a:r>
              <a:rPr lang="cs-CZ" dirty="0" smtClean="0">
                <a:hlinkClick r:id="rId2"/>
              </a:rPr>
              <a:t>https://github.com/mapbox</a:t>
            </a:r>
            <a:endParaRPr lang="cs-CZ" dirty="0" smtClean="0"/>
          </a:p>
          <a:p>
            <a:pPr lvl="1"/>
            <a:r>
              <a:rPr lang="cs-CZ" dirty="0" smtClean="0"/>
              <a:t>Např.</a:t>
            </a:r>
          </a:p>
          <a:p>
            <a:pPr lvl="2"/>
            <a:r>
              <a:rPr lang="cs-CZ" dirty="0" err="1" smtClean="0"/>
              <a:t>TileMill</a:t>
            </a:r>
            <a:endParaRPr lang="cs-CZ" dirty="0" smtClean="0"/>
          </a:p>
          <a:p>
            <a:pPr lvl="2"/>
            <a:r>
              <a:rPr lang="cs-CZ" dirty="0" err="1" smtClean="0"/>
              <a:t>Geojson.io</a:t>
            </a:r>
            <a:endParaRPr lang="cs-CZ" dirty="0" smtClean="0"/>
          </a:p>
          <a:p>
            <a:pPr lvl="2"/>
            <a:endParaRPr lang="cs-CZ" dirty="0" smtClean="0"/>
          </a:p>
          <a:p>
            <a:pPr lvl="2"/>
            <a:r>
              <a:rPr lang="cs-CZ" dirty="0" err="1" smtClean="0"/>
              <a:t>Maki</a:t>
            </a:r>
            <a:r>
              <a:rPr lang="cs-CZ" dirty="0" smtClean="0"/>
              <a:t> - </a:t>
            </a:r>
            <a:r>
              <a:rPr lang="cs-CZ" dirty="0" smtClean="0">
                <a:hlinkClick r:id="rId3"/>
              </a:rPr>
              <a:t>https://github.com/mapbox/maki</a:t>
            </a:r>
            <a:endParaRPr lang="cs-CZ" dirty="0" smtClean="0"/>
          </a:p>
          <a:p>
            <a:pPr lvl="2"/>
            <a:r>
              <a:rPr lang="cs-CZ" dirty="0" smtClean="0"/>
              <a:t>Csv2geojson</a:t>
            </a:r>
          </a:p>
          <a:p>
            <a:pPr lvl="2"/>
            <a:r>
              <a:rPr lang="cs-CZ" dirty="0" smtClean="0"/>
              <a:t>A spousta dalších</a:t>
            </a:r>
          </a:p>
          <a:p>
            <a:pPr lvl="2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xmlns="" val="21390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1497</TotalTime>
  <Words>644</Words>
  <Application>Microsoft Office PowerPoint</Application>
  <PresentationFormat>Předvádění na obrazovce (4:3)</PresentationFormat>
  <Paragraphs>228</Paragraphs>
  <Slides>29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29</vt:i4>
      </vt:variant>
    </vt:vector>
  </HeadingPairs>
  <TitlesOfParts>
    <vt:vector size="30" baseType="lpstr">
      <vt:lpstr>Motiv sady Office</vt:lpstr>
      <vt:lpstr>Webové služby &amp; knihovny pro tvorbu map </vt:lpstr>
      <vt:lpstr>Služby vs. Knihovny / nástroje</vt:lpstr>
      <vt:lpstr>Služby pro vytváření webových map</vt:lpstr>
      <vt:lpstr>Služby</vt:lpstr>
      <vt:lpstr>Služby</vt:lpstr>
      <vt:lpstr>Služby</vt:lpstr>
      <vt:lpstr>MapBox</vt:lpstr>
      <vt:lpstr>MapBox</vt:lpstr>
      <vt:lpstr>MapBox a open-source</vt:lpstr>
      <vt:lpstr>Knihovny pro tvorbu webových map</vt:lpstr>
      <vt:lpstr>Technologie webových map - klient</vt:lpstr>
      <vt:lpstr>HTML5</vt:lpstr>
      <vt:lpstr>JavaScript</vt:lpstr>
      <vt:lpstr>Knihovny</vt:lpstr>
      <vt:lpstr>Knihovny</vt:lpstr>
      <vt:lpstr>Knihovny</vt:lpstr>
      <vt:lpstr>Knihovny</vt:lpstr>
      <vt:lpstr>Leaflet</vt:lpstr>
      <vt:lpstr>Leaflet</vt:lpstr>
      <vt:lpstr>Leaflet</vt:lpstr>
      <vt:lpstr>Leaflet - pluginy</vt:lpstr>
      <vt:lpstr>Leaflet - pluginy</vt:lpstr>
      <vt:lpstr>Knihovny</vt:lpstr>
      <vt:lpstr>Knihovny</vt:lpstr>
      <vt:lpstr>Knihovny</vt:lpstr>
      <vt:lpstr>Knihovny - alternativní</vt:lpstr>
      <vt:lpstr>Knihovny - alternativní</vt:lpstr>
      <vt:lpstr>Knihovny - alternativní</vt:lpstr>
      <vt:lpstr>Živá ukázka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Geocomp03</dc:creator>
  <cp:lastModifiedBy>ondra</cp:lastModifiedBy>
  <cp:revision>65</cp:revision>
  <dcterms:created xsi:type="dcterms:W3CDTF">2012-04-16T08:11:02Z</dcterms:created>
  <dcterms:modified xsi:type="dcterms:W3CDTF">2015-04-22T10:07:03Z</dcterms:modified>
</cp:coreProperties>
</file>